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148acdc5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148acdc5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4b9e65c13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4b9e65c13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4cde698c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4cde698c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4cde698c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4cde698c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4cde698cd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4cde698cd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214969a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214969a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4cde698cd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4cde698cd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4cde698cd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4cde698cd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214969ab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5214969ab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214969a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214969a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487f63ff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487f63ff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4cde698cd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4cde698cd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5214969ab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5214969ab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14668b90b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14668b90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youtu.be/bvh4y4ZNDPU?t=5s" TargetMode="External"/><Relationship Id="rId4" Type="http://schemas.openxmlformats.org/officeDocument/2006/relationships/image" Target="../media/image10.png"/><Relationship Id="rId5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jpg"/><Relationship Id="rId4" Type="http://schemas.openxmlformats.org/officeDocument/2006/relationships/image" Target="../media/image1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Relationship Id="rId4" Type="http://schemas.openxmlformats.org/officeDocument/2006/relationships/image" Target="../media/image17.jpg"/><Relationship Id="rId5" Type="http://schemas.openxmlformats.org/officeDocument/2006/relationships/image" Target="../media/image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jpg"/><Relationship Id="rId4" Type="http://schemas.openxmlformats.org/officeDocument/2006/relationships/image" Target="../media/image1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One Swipe WhiteBoard Eraser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040650"/>
            <a:ext cx="8520600" cy="149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By Bach, Jorge, Spencer, Kuber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“PMNP”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Whiteboard Eraser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Time Consuming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Untidy Erasing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Need  Lots of Manual Effort</a:t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3175" y="1247000"/>
            <a:ext cx="3570850" cy="285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176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Times New Roman"/>
                <a:ea typeface="Times New Roman"/>
                <a:cs typeface="Times New Roman"/>
                <a:sym typeface="Times New Roman"/>
              </a:rPr>
              <a:t>Inspiration 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2101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Nevon project - Automated Whiteboard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https://youtu.be/bvh4y4ZNDPU?t=5s</a:t>
            </a:r>
            <a:b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connecting rods, couple of wheels,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brackets, plates, motors, 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Pins, dusters, wire.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4475" y="3489225"/>
            <a:ext cx="2389525" cy="46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23450" y="363550"/>
            <a:ext cx="1118785" cy="4263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332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Times New Roman"/>
                <a:ea typeface="Times New Roman"/>
                <a:cs typeface="Times New Roman"/>
                <a:sym typeface="Times New Roman"/>
              </a:rPr>
              <a:t>Problem Statement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339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Our goal is to design and prototype a practical and inexpensive mechanism that reduces the amount of work needed to fully erase a whiteboard.</a:t>
            </a:r>
            <a:br>
              <a:rPr lang="en">
                <a:latin typeface="Times New Roman"/>
                <a:ea typeface="Times New Roman"/>
                <a:cs typeface="Times New Roman"/>
                <a:sym typeface="Times New Roman"/>
              </a:rPr>
            </a:b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6200" y="2225800"/>
            <a:ext cx="3382800" cy="270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441200" y="26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Times New Roman"/>
                <a:ea typeface="Times New Roman"/>
                <a:cs typeface="Times New Roman"/>
                <a:sym typeface="Times New Roman"/>
              </a:rPr>
              <a:t>Focus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1" marL="9144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Efficient </a:t>
            </a: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Mechanical Aspect 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1" marL="9144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Affordable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1" marL="914400" rtl="0" algn="l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Uninvolved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57950" y="287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Times New Roman"/>
                <a:ea typeface="Times New Roman"/>
                <a:cs typeface="Times New Roman"/>
                <a:sym typeface="Times New Roman"/>
              </a:rPr>
              <a:t>Pre-Assembly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311700" y="1152475"/>
            <a:ext cx="8520600" cy="40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Design Ideas: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5025" y="1681500"/>
            <a:ext cx="2544700" cy="254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/>
          <p:cNvPicPr preferRelativeResize="0"/>
          <p:nvPr/>
        </p:nvPicPr>
        <p:blipFill rotWithShape="1">
          <a:blip r:embed="rId4">
            <a:alphaModFix/>
          </a:blip>
          <a:srcRect b="-3520" l="0" r="0" t="3520"/>
          <a:stretch/>
        </p:blipFill>
        <p:spPr>
          <a:xfrm>
            <a:off x="5232775" y="1766438"/>
            <a:ext cx="2544700" cy="25447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/>
        </p:nvSpPr>
        <p:spPr>
          <a:xfrm>
            <a:off x="971275" y="4488025"/>
            <a:ext cx="25722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 1</a:t>
            </a:r>
            <a:r>
              <a:rPr i="1" lang="en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Our first design, with the shafts being fixed to the handle</a:t>
            </a:r>
            <a:endParaRPr i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5232775" y="4518600"/>
            <a:ext cx="28293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 2</a:t>
            </a:r>
            <a:r>
              <a:rPr i="1" lang="en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Our second design, the introduction to the spring-loaded brackets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Times New Roman"/>
                <a:ea typeface="Times New Roman"/>
                <a:cs typeface="Times New Roman"/>
                <a:sym typeface="Times New Roman"/>
              </a:rPr>
              <a:t>Design of the Wheel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Inspiration: Bi-fold door wheel design on Amazon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sfasd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7" y="1635175"/>
            <a:ext cx="2591425" cy="302334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/>
        </p:nvSpPr>
        <p:spPr>
          <a:xfrm>
            <a:off x="2903125" y="1791625"/>
            <a:ext cx="5232000" cy="21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decided to improve from this model to fit in a bearing as well as reducing the width of the wheel to use on ¼’ C-beam.</a:t>
            </a:r>
            <a:endParaRPr sz="24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used tape on the end of pin to constrain the wheel from sliding along the pin.</a:t>
            </a:r>
            <a:endParaRPr sz="24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311700" y="2049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Times New Roman"/>
                <a:ea typeface="Times New Roman"/>
                <a:cs typeface="Times New Roman"/>
                <a:sym typeface="Times New Roman"/>
              </a:rPr>
              <a:t>Selected Design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7" name="Google Shape;107;p20"/>
          <p:cNvPicPr preferRelativeResize="0"/>
          <p:nvPr/>
        </p:nvPicPr>
        <p:blipFill rotWithShape="1">
          <a:blip r:embed="rId3">
            <a:alphaModFix/>
          </a:blip>
          <a:srcRect b="16410" l="22906" r="31059" t="11073"/>
          <a:stretch/>
        </p:blipFill>
        <p:spPr>
          <a:xfrm>
            <a:off x="830925" y="1422875"/>
            <a:ext cx="3454175" cy="283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/>
          <p:cNvPicPr preferRelativeResize="0"/>
          <p:nvPr/>
        </p:nvPicPr>
        <p:blipFill rotWithShape="1">
          <a:blip r:embed="rId4">
            <a:alphaModFix/>
          </a:blip>
          <a:srcRect b="0" l="21296" r="25287" t="11816"/>
          <a:stretch/>
        </p:blipFill>
        <p:spPr>
          <a:xfrm>
            <a:off x="4820725" y="1826675"/>
            <a:ext cx="3152027" cy="1922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" name="Google Shape;109;p20"/>
          <p:cNvCxnSpPr/>
          <p:nvPr/>
        </p:nvCxnSpPr>
        <p:spPr>
          <a:xfrm>
            <a:off x="3385500" y="1586325"/>
            <a:ext cx="4580400" cy="2196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" name="Google Shape;110;p20"/>
          <p:cNvSpPr/>
          <p:nvPr/>
        </p:nvSpPr>
        <p:spPr>
          <a:xfrm rot="10800000">
            <a:off x="2527250" y="1593250"/>
            <a:ext cx="851400" cy="6111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1" name="Google Shape;111;p20"/>
          <p:cNvCxnSpPr/>
          <p:nvPr/>
        </p:nvCxnSpPr>
        <p:spPr>
          <a:xfrm>
            <a:off x="2554575" y="1606925"/>
            <a:ext cx="2300400" cy="1923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" name="Google Shape;112;p20"/>
          <p:cNvCxnSpPr/>
          <p:nvPr/>
        </p:nvCxnSpPr>
        <p:spPr>
          <a:xfrm>
            <a:off x="2527250" y="2211225"/>
            <a:ext cx="2314200" cy="15450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" name="Google Shape;113;p20"/>
          <p:cNvCxnSpPr/>
          <p:nvPr/>
        </p:nvCxnSpPr>
        <p:spPr>
          <a:xfrm>
            <a:off x="3399250" y="2211225"/>
            <a:ext cx="1421400" cy="8103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" name="Google Shape;114;p20"/>
          <p:cNvSpPr/>
          <p:nvPr/>
        </p:nvSpPr>
        <p:spPr>
          <a:xfrm>
            <a:off x="4837938" y="1799225"/>
            <a:ext cx="3117600" cy="19503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0"/>
          <p:cNvSpPr txBox="1"/>
          <p:nvPr/>
        </p:nvSpPr>
        <p:spPr>
          <a:xfrm>
            <a:off x="4394950" y="4262850"/>
            <a:ext cx="1339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Connecting Link</a:t>
            </a:r>
            <a:endParaRPr/>
          </a:p>
        </p:txBody>
      </p:sp>
      <p:sp>
        <p:nvSpPr>
          <p:cNvPr id="116" name="Google Shape;116;p20"/>
          <p:cNvSpPr txBox="1"/>
          <p:nvPr/>
        </p:nvSpPr>
        <p:spPr>
          <a:xfrm>
            <a:off x="6305375" y="1290388"/>
            <a:ext cx="898200" cy="2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</a:t>
            </a:r>
            <a:endParaRPr/>
          </a:p>
        </p:txBody>
      </p:sp>
      <p:sp>
        <p:nvSpPr>
          <p:cNvPr id="117" name="Google Shape;117;p20"/>
          <p:cNvSpPr txBox="1"/>
          <p:nvPr/>
        </p:nvSpPr>
        <p:spPr>
          <a:xfrm>
            <a:off x="7534475" y="1470975"/>
            <a:ext cx="8229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Wheel</a:t>
            </a:r>
            <a:endParaRPr/>
          </a:p>
        </p:txBody>
      </p:sp>
      <p:sp>
        <p:nvSpPr>
          <p:cNvPr id="118" name="Google Shape;118;p20"/>
          <p:cNvSpPr txBox="1"/>
          <p:nvPr/>
        </p:nvSpPr>
        <p:spPr>
          <a:xfrm>
            <a:off x="7382075" y="4165650"/>
            <a:ext cx="11055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Whiteboard</a:t>
            </a:r>
            <a:endParaRPr/>
          </a:p>
        </p:txBody>
      </p:sp>
      <p:sp>
        <p:nvSpPr>
          <p:cNvPr id="119" name="Google Shape;119;p20"/>
          <p:cNvSpPr txBox="1"/>
          <p:nvPr/>
        </p:nvSpPr>
        <p:spPr>
          <a:xfrm>
            <a:off x="4971800" y="1038275"/>
            <a:ext cx="7278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Shaft</a:t>
            </a:r>
            <a:endParaRPr/>
          </a:p>
        </p:txBody>
      </p:sp>
      <p:cxnSp>
        <p:nvCxnSpPr>
          <p:cNvPr id="120" name="Google Shape;120;p20"/>
          <p:cNvCxnSpPr/>
          <p:nvPr/>
        </p:nvCxnSpPr>
        <p:spPr>
          <a:xfrm flipH="1" rot="10800000">
            <a:off x="5219050" y="3632825"/>
            <a:ext cx="570000" cy="66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1" name="Google Shape;121;p20"/>
          <p:cNvCxnSpPr/>
          <p:nvPr/>
        </p:nvCxnSpPr>
        <p:spPr>
          <a:xfrm rot="10800000">
            <a:off x="7382075" y="3465150"/>
            <a:ext cx="390300" cy="7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2" name="Google Shape;122;p20"/>
          <p:cNvCxnSpPr>
            <a:stCxn id="119" idx="2"/>
          </p:cNvCxnSpPr>
          <p:nvPr/>
        </p:nvCxnSpPr>
        <p:spPr>
          <a:xfrm>
            <a:off x="5335700" y="1422875"/>
            <a:ext cx="302100" cy="69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" name="Google Shape;123;p20"/>
          <p:cNvCxnSpPr/>
          <p:nvPr/>
        </p:nvCxnSpPr>
        <p:spPr>
          <a:xfrm flipH="1">
            <a:off x="6510125" y="1641250"/>
            <a:ext cx="48000" cy="727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4" name="Google Shape;124;p20"/>
          <p:cNvCxnSpPr/>
          <p:nvPr/>
        </p:nvCxnSpPr>
        <p:spPr>
          <a:xfrm flipH="1">
            <a:off x="7423250" y="1809100"/>
            <a:ext cx="420900" cy="46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>
            <p:ph type="title"/>
          </p:nvPr>
        </p:nvSpPr>
        <p:spPr>
          <a:xfrm>
            <a:off x="311700" y="213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Times New Roman"/>
                <a:ea typeface="Times New Roman"/>
                <a:cs typeface="Times New Roman"/>
                <a:sym typeface="Times New Roman"/>
              </a:rPr>
              <a:t>Design Analysis - Stress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21"/>
          <p:cNvSpPr txBox="1"/>
          <p:nvPr/>
        </p:nvSpPr>
        <p:spPr>
          <a:xfrm>
            <a:off x="5770300" y="3807475"/>
            <a:ext cx="2527200" cy="6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2"/>
                </a:solidFill>
              </a:rPr>
              <a:t>Max Stress: </a:t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2"/>
                </a:solidFill>
              </a:rPr>
              <a:t>5.285e+003 (psi)</a:t>
            </a:r>
            <a:endParaRPr b="1" sz="2400">
              <a:solidFill>
                <a:schemeClr val="dk2"/>
              </a:solidFill>
            </a:endParaRPr>
          </a:p>
        </p:txBody>
      </p:sp>
      <p:pic>
        <p:nvPicPr>
          <p:cNvPr id="131" name="Google Shape;13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9000" y="994538"/>
            <a:ext cx="3478426" cy="266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406675"/>
            <a:ext cx="3951850" cy="3027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/>
          <p:nvPr>
            <p:ph type="title"/>
          </p:nvPr>
        </p:nvSpPr>
        <p:spPr>
          <a:xfrm>
            <a:off x="311700" y="213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Times New Roman"/>
                <a:ea typeface="Times New Roman"/>
                <a:cs typeface="Times New Roman"/>
                <a:sym typeface="Times New Roman"/>
              </a:rPr>
              <a:t>Design Analysis - Strain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22"/>
          <p:cNvSpPr txBox="1"/>
          <p:nvPr/>
        </p:nvSpPr>
        <p:spPr>
          <a:xfrm>
            <a:off x="4900600" y="4021025"/>
            <a:ext cx="2390700" cy="6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Max Strain: 9.418e-004 (in)</a:t>
            </a:r>
            <a:endParaRPr b="1" sz="24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9" name="Google Shape;139;p22"/>
          <p:cNvPicPr preferRelativeResize="0"/>
          <p:nvPr/>
        </p:nvPicPr>
        <p:blipFill rotWithShape="1">
          <a:blip r:embed="rId3">
            <a:alphaModFix/>
          </a:blip>
          <a:srcRect b="37562" l="0" r="0" t="2728"/>
          <a:stretch/>
        </p:blipFill>
        <p:spPr>
          <a:xfrm>
            <a:off x="5146900" y="1130187"/>
            <a:ext cx="3396426" cy="270040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2"/>
          <p:cNvSpPr/>
          <p:nvPr/>
        </p:nvSpPr>
        <p:spPr>
          <a:xfrm>
            <a:off x="6889600" y="3211925"/>
            <a:ext cx="1181100" cy="2334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938850"/>
            <a:ext cx="4595801" cy="3520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Times New Roman"/>
                <a:ea typeface="Times New Roman"/>
                <a:cs typeface="Times New Roman"/>
                <a:sym typeface="Times New Roman"/>
              </a:rPr>
              <a:t>Analysis of Simulation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" name="Google Shape;147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We used the Simulation package to analyze the whole assembly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All the parts have close or similar material selections from the real model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The weak points of the assembly lay on the wheel and railing interaction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Possible improvements to reduce concentration of stress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/>
          <p:nvPr>
            <p:ph type="title"/>
          </p:nvPr>
        </p:nvSpPr>
        <p:spPr>
          <a:xfrm>
            <a:off x="192300" y="959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Times New Roman"/>
                <a:ea typeface="Times New Roman"/>
                <a:cs typeface="Times New Roman"/>
                <a:sym typeface="Times New Roman"/>
              </a:rPr>
              <a:t>Dimensioning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" name="Google Shape;153;p24"/>
          <p:cNvSpPr txBox="1"/>
          <p:nvPr>
            <p:ph idx="1" type="body"/>
          </p:nvPr>
        </p:nvSpPr>
        <p:spPr>
          <a:xfrm>
            <a:off x="152500" y="9928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Series of </a:t>
            </a: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dimensioning</a:t>
            </a: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 methods were </a:t>
            </a:r>
            <a:b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used for this project.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Some of the tools used:</a:t>
            </a:r>
            <a:b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Vernier Calliper, Rulers, Set </a:t>
            </a: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Square</a:t>
            </a: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Tools used to customise wheel, </a:t>
            </a:r>
            <a:b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pins and </a:t>
            </a: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wooden</a:t>
            </a: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 frame to</a:t>
            </a:r>
            <a:b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m</a:t>
            </a: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aneuver</a:t>
            </a: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 smoothly. 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4" name="Google Shape;15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4600" y="257725"/>
            <a:ext cx="2192925" cy="29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7009524" y="3009024"/>
            <a:ext cx="1829550" cy="2439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/>
          <p:nvPr>
            <p:ph type="title"/>
          </p:nvPr>
        </p:nvSpPr>
        <p:spPr>
          <a:xfrm>
            <a:off x="271900" y="57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Times New Roman"/>
                <a:ea typeface="Times New Roman"/>
                <a:cs typeface="Times New Roman"/>
                <a:sym typeface="Times New Roman"/>
              </a:rPr>
              <a:t>Correct Dimensioning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" name="Google Shape;161;p25"/>
          <p:cNvSpPr txBox="1"/>
          <p:nvPr>
            <p:ph idx="1" type="body"/>
          </p:nvPr>
        </p:nvSpPr>
        <p:spPr>
          <a:xfrm>
            <a:off x="60350" y="9978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3D printing parts to fit the exact  </a:t>
            </a:r>
            <a:b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dimension was a complex an</a:t>
            </a: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d </a:t>
            </a:r>
            <a:b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tedious task.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3D printers sometimes </a:t>
            </a:r>
            <a:b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shrink or overdimension parts.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 Lots of trail prints and sanding</a:t>
            </a:r>
            <a:b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/filing is involved to finally arrive at an </a:t>
            </a:r>
            <a:b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approximate fit.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2" name="Google Shape;16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7150" y="116550"/>
            <a:ext cx="1961877" cy="2615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85175" y="145137"/>
            <a:ext cx="1919027" cy="2558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3475" y="2851775"/>
            <a:ext cx="2827475" cy="2120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Times New Roman"/>
                <a:ea typeface="Times New Roman"/>
                <a:cs typeface="Times New Roman"/>
                <a:sym typeface="Times New Roman"/>
              </a:rPr>
              <a:t>Comparison/Future Work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0" name="Google Shape;170;p26"/>
          <p:cNvSpPr txBox="1"/>
          <p:nvPr>
            <p:ph idx="1" type="body"/>
          </p:nvPr>
        </p:nvSpPr>
        <p:spPr>
          <a:xfrm>
            <a:off x="0" y="863550"/>
            <a:ext cx="2871900" cy="31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Cheap - $20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Mechanically simple to operate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Assembly is relatively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uninvolved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" name="Google Shape;171;p26"/>
          <p:cNvSpPr txBox="1"/>
          <p:nvPr>
            <p:ph idx="1" type="body"/>
          </p:nvPr>
        </p:nvSpPr>
        <p:spPr>
          <a:xfrm>
            <a:off x="5906100" y="734175"/>
            <a:ext cx="3237900" cy="32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-Making the prints more dense.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- Implementing our design for bigger boards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-Handle for easy maneuver and ideal force application.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-Aesthetics 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2" name="Google Shape;17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2375" y="749538"/>
            <a:ext cx="2725201" cy="207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2375" y="2854175"/>
            <a:ext cx="2725199" cy="207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Times New Roman"/>
                <a:ea typeface="Times New Roman"/>
                <a:cs typeface="Times New Roman"/>
                <a:sym typeface="Times New Roman"/>
              </a:rPr>
              <a:t>Summary </a:t>
            </a:r>
            <a:r>
              <a:rPr lang="en"/>
              <a:t> </a:t>
            </a:r>
            <a:endParaRPr/>
          </a:p>
        </p:txBody>
      </p:sp>
      <p:sp>
        <p:nvSpPr>
          <p:cNvPr id="179" name="Google Shape;179;p27"/>
          <p:cNvSpPr txBox="1"/>
          <p:nvPr>
            <p:ph idx="1" type="body"/>
          </p:nvPr>
        </p:nvSpPr>
        <p:spPr>
          <a:xfrm>
            <a:off x="311700" y="12619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Identified problem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Assessed and evaluated potential solutions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Came up with a design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We built our first prototype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We design and prototype a practical and inexpensive mechanism that reduces the amount of work needed to fully erase a whiteboard.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